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8B568B-537C-4323-8378-37ABFADD198D}"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6D653F-27DB-4F08-96A8-84E326F99A32}" type="slidenum">
              <a:rPr lang="en-US" smtClean="0"/>
              <a:t>‹#›</a:t>
            </a:fld>
            <a:endParaRPr lang="en-US"/>
          </a:p>
        </p:txBody>
      </p:sp>
    </p:spTree>
    <p:extLst>
      <p:ext uri="{BB962C8B-B14F-4D97-AF65-F5344CB8AC3E}">
        <p14:creationId xmlns:p14="http://schemas.microsoft.com/office/powerpoint/2010/main" val="2253583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8B568B-537C-4323-8378-37ABFADD198D}"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6D653F-27DB-4F08-96A8-84E326F99A32}" type="slidenum">
              <a:rPr lang="en-US" smtClean="0"/>
              <a:t>‹#›</a:t>
            </a:fld>
            <a:endParaRPr lang="en-US"/>
          </a:p>
        </p:txBody>
      </p:sp>
    </p:spTree>
    <p:extLst>
      <p:ext uri="{BB962C8B-B14F-4D97-AF65-F5344CB8AC3E}">
        <p14:creationId xmlns:p14="http://schemas.microsoft.com/office/powerpoint/2010/main" val="2017746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8B568B-537C-4323-8378-37ABFADD198D}"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6D653F-27DB-4F08-96A8-84E326F99A32}" type="slidenum">
              <a:rPr lang="en-US" smtClean="0"/>
              <a:t>‹#›</a:t>
            </a:fld>
            <a:endParaRPr lang="en-US"/>
          </a:p>
        </p:txBody>
      </p:sp>
    </p:spTree>
    <p:extLst>
      <p:ext uri="{BB962C8B-B14F-4D97-AF65-F5344CB8AC3E}">
        <p14:creationId xmlns:p14="http://schemas.microsoft.com/office/powerpoint/2010/main" val="3151845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8B568B-537C-4323-8378-37ABFADD198D}"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6D653F-27DB-4F08-96A8-84E326F99A32}" type="slidenum">
              <a:rPr lang="en-US" smtClean="0"/>
              <a:t>‹#›</a:t>
            </a:fld>
            <a:endParaRPr lang="en-US"/>
          </a:p>
        </p:txBody>
      </p:sp>
    </p:spTree>
    <p:extLst>
      <p:ext uri="{BB962C8B-B14F-4D97-AF65-F5344CB8AC3E}">
        <p14:creationId xmlns:p14="http://schemas.microsoft.com/office/powerpoint/2010/main" val="506938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8B568B-537C-4323-8378-37ABFADD198D}"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6D653F-27DB-4F08-96A8-84E326F99A32}" type="slidenum">
              <a:rPr lang="en-US" smtClean="0"/>
              <a:t>‹#›</a:t>
            </a:fld>
            <a:endParaRPr lang="en-US"/>
          </a:p>
        </p:txBody>
      </p:sp>
    </p:spTree>
    <p:extLst>
      <p:ext uri="{BB962C8B-B14F-4D97-AF65-F5344CB8AC3E}">
        <p14:creationId xmlns:p14="http://schemas.microsoft.com/office/powerpoint/2010/main" val="3228315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8B568B-537C-4323-8378-37ABFADD198D}"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6D653F-27DB-4F08-96A8-84E326F99A32}" type="slidenum">
              <a:rPr lang="en-US" smtClean="0"/>
              <a:t>‹#›</a:t>
            </a:fld>
            <a:endParaRPr lang="en-US"/>
          </a:p>
        </p:txBody>
      </p:sp>
    </p:spTree>
    <p:extLst>
      <p:ext uri="{BB962C8B-B14F-4D97-AF65-F5344CB8AC3E}">
        <p14:creationId xmlns:p14="http://schemas.microsoft.com/office/powerpoint/2010/main" val="2505180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8B568B-537C-4323-8378-37ABFADD198D}"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6D653F-27DB-4F08-96A8-84E326F99A32}" type="slidenum">
              <a:rPr lang="en-US" smtClean="0"/>
              <a:t>‹#›</a:t>
            </a:fld>
            <a:endParaRPr lang="en-US"/>
          </a:p>
        </p:txBody>
      </p:sp>
    </p:spTree>
    <p:extLst>
      <p:ext uri="{BB962C8B-B14F-4D97-AF65-F5344CB8AC3E}">
        <p14:creationId xmlns:p14="http://schemas.microsoft.com/office/powerpoint/2010/main" val="722790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8B568B-537C-4323-8378-37ABFADD198D}"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6D653F-27DB-4F08-96A8-84E326F99A32}" type="slidenum">
              <a:rPr lang="en-US" smtClean="0"/>
              <a:t>‹#›</a:t>
            </a:fld>
            <a:endParaRPr lang="en-US"/>
          </a:p>
        </p:txBody>
      </p:sp>
    </p:spTree>
    <p:extLst>
      <p:ext uri="{BB962C8B-B14F-4D97-AF65-F5344CB8AC3E}">
        <p14:creationId xmlns:p14="http://schemas.microsoft.com/office/powerpoint/2010/main" val="1876098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B568B-537C-4323-8378-37ABFADD198D}"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6D653F-27DB-4F08-96A8-84E326F99A32}" type="slidenum">
              <a:rPr lang="en-US" smtClean="0"/>
              <a:t>‹#›</a:t>
            </a:fld>
            <a:endParaRPr lang="en-US"/>
          </a:p>
        </p:txBody>
      </p:sp>
    </p:spTree>
    <p:extLst>
      <p:ext uri="{BB962C8B-B14F-4D97-AF65-F5344CB8AC3E}">
        <p14:creationId xmlns:p14="http://schemas.microsoft.com/office/powerpoint/2010/main" val="280493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18B568B-537C-4323-8378-37ABFADD198D}"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6D653F-27DB-4F08-96A8-84E326F99A32}" type="slidenum">
              <a:rPr lang="en-US" smtClean="0"/>
              <a:t>‹#›</a:t>
            </a:fld>
            <a:endParaRPr lang="en-US"/>
          </a:p>
        </p:txBody>
      </p:sp>
    </p:spTree>
    <p:extLst>
      <p:ext uri="{BB962C8B-B14F-4D97-AF65-F5344CB8AC3E}">
        <p14:creationId xmlns:p14="http://schemas.microsoft.com/office/powerpoint/2010/main" val="3522538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18B568B-537C-4323-8378-37ABFADD198D}"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6D653F-27DB-4F08-96A8-84E326F99A32}" type="slidenum">
              <a:rPr lang="en-US" smtClean="0"/>
              <a:t>‹#›</a:t>
            </a:fld>
            <a:endParaRPr lang="en-US"/>
          </a:p>
        </p:txBody>
      </p:sp>
    </p:spTree>
    <p:extLst>
      <p:ext uri="{BB962C8B-B14F-4D97-AF65-F5344CB8AC3E}">
        <p14:creationId xmlns:p14="http://schemas.microsoft.com/office/powerpoint/2010/main" val="2944185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8B568B-537C-4323-8378-37ABFADD198D}" type="datetimeFigureOut">
              <a:rPr lang="en-US" smtClean="0"/>
              <a:t>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6D653F-27DB-4F08-96A8-84E326F99A32}" type="slidenum">
              <a:rPr lang="en-US" smtClean="0"/>
              <a:t>‹#›</a:t>
            </a:fld>
            <a:endParaRPr lang="en-US"/>
          </a:p>
        </p:txBody>
      </p:sp>
    </p:spTree>
    <p:extLst>
      <p:ext uri="{BB962C8B-B14F-4D97-AF65-F5344CB8AC3E}">
        <p14:creationId xmlns:p14="http://schemas.microsoft.com/office/powerpoint/2010/main" val="3683662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subTitle" idx="1"/>
          </p:nvPr>
        </p:nvSpPr>
        <p:spPr>
          <a:xfrm>
            <a:off x="1371600" y="3886200"/>
            <a:ext cx="7086600" cy="2438400"/>
          </a:xfrm>
        </p:spPr>
        <p:txBody>
          <a:bodyPr>
            <a:normAutofit fontScale="77500" lnSpcReduction="20000"/>
          </a:bodyPr>
          <a:lstStyle/>
          <a:p>
            <a:pPr>
              <a:defRPr/>
            </a:pPr>
            <a:r>
              <a:rPr lang="en-US" sz="5200" dirty="0">
                <a:solidFill>
                  <a:schemeClr val="tx1"/>
                </a:solidFill>
              </a:rPr>
              <a:t>DR. MD. MAHBUBUR RAHMAN</a:t>
            </a:r>
          </a:p>
          <a:p>
            <a:pPr>
              <a:defRPr/>
            </a:pPr>
            <a:r>
              <a:rPr lang="en-US" sz="3600" dirty="0">
                <a:solidFill>
                  <a:schemeClr val="tx1"/>
                </a:solidFill>
              </a:rPr>
              <a:t>MBBS, M. Phil, MSc. (Biotechnology),PhD </a:t>
            </a:r>
          </a:p>
          <a:p>
            <a:r>
              <a:rPr lang="en-US" sz="3600" dirty="0">
                <a:solidFill>
                  <a:schemeClr val="tx1"/>
                </a:solidFill>
              </a:rPr>
              <a:t>Associate Professor</a:t>
            </a:r>
          </a:p>
          <a:p>
            <a:pPr>
              <a:defRPr/>
            </a:pPr>
            <a:r>
              <a:rPr lang="en-US" sz="3600" dirty="0">
                <a:solidFill>
                  <a:schemeClr val="tx1"/>
                </a:solidFill>
              </a:rPr>
              <a:t>DEPT. OF BIOCHEMISTRY</a:t>
            </a:r>
          </a:p>
          <a:p>
            <a:pPr>
              <a:defRPr/>
            </a:pPr>
            <a:r>
              <a:rPr lang="en-US" sz="3600" dirty="0">
                <a:solidFill>
                  <a:schemeClr val="tx1"/>
                </a:solidFill>
              </a:rPr>
              <a:t>RAJSHAHI MEDICAL COLLEGE</a:t>
            </a:r>
          </a:p>
          <a:p>
            <a:pPr eaLnBrk="1" hangingPunct="1">
              <a:lnSpc>
                <a:spcPct val="90000"/>
              </a:lnSpc>
              <a:defRPr/>
            </a:pPr>
            <a:endParaRPr lang="en-US" sz="2800" dirty="0">
              <a:solidFill>
                <a:schemeClr val="tx1"/>
              </a:solidFill>
            </a:endParaRPr>
          </a:p>
        </p:txBody>
      </p:sp>
      <p:sp>
        <p:nvSpPr>
          <p:cNvPr id="5" name="TextBox 4"/>
          <p:cNvSpPr txBox="1"/>
          <p:nvPr/>
        </p:nvSpPr>
        <p:spPr>
          <a:xfrm>
            <a:off x="1871471" y="685800"/>
            <a:ext cx="6053329" cy="769441"/>
          </a:xfrm>
          <a:prstGeom prst="rect">
            <a:avLst/>
          </a:prstGeom>
          <a:noFill/>
        </p:spPr>
        <p:txBody>
          <a:bodyPr wrap="square" rtlCol="0">
            <a:spAutoFit/>
          </a:bodyPr>
          <a:lstStyle/>
          <a:p>
            <a:r>
              <a:rPr lang="en-US" sz="4400" dirty="0"/>
              <a:t>Types of Research </a:t>
            </a:r>
          </a:p>
        </p:txBody>
      </p:sp>
    </p:spTree>
    <p:extLst>
      <p:ext uri="{BB962C8B-B14F-4D97-AF65-F5344CB8AC3E}">
        <p14:creationId xmlns:p14="http://schemas.microsoft.com/office/powerpoint/2010/main" val="507798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71472" y="76200"/>
            <a:ext cx="4416017" cy="769441"/>
          </a:xfrm>
          <a:prstGeom prst="rect">
            <a:avLst/>
          </a:prstGeom>
          <a:noFill/>
        </p:spPr>
        <p:txBody>
          <a:bodyPr wrap="none" rtlCol="0">
            <a:spAutoFit/>
          </a:bodyPr>
          <a:lstStyle/>
          <a:p>
            <a:r>
              <a:rPr lang="en-US" sz="4400" dirty="0"/>
              <a:t>Types of Research </a:t>
            </a:r>
          </a:p>
        </p:txBody>
      </p:sp>
      <p:sp>
        <p:nvSpPr>
          <p:cNvPr id="3" name="Rectangle 2"/>
          <p:cNvSpPr/>
          <p:nvPr/>
        </p:nvSpPr>
        <p:spPr>
          <a:xfrm>
            <a:off x="403725" y="1036320"/>
            <a:ext cx="7053406" cy="584775"/>
          </a:xfrm>
          <a:prstGeom prst="rect">
            <a:avLst/>
          </a:prstGeom>
        </p:spPr>
        <p:txBody>
          <a:bodyPr wrap="none">
            <a:spAutoFit/>
          </a:bodyPr>
          <a:lstStyle/>
          <a:p>
            <a:r>
              <a:rPr lang="en-US" sz="3200" dirty="0"/>
              <a:t>The basic types of research are as follows</a:t>
            </a:r>
          </a:p>
        </p:txBody>
      </p:sp>
      <p:sp>
        <p:nvSpPr>
          <p:cNvPr id="4" name="TextBox 3"/>
          <p:cNvSpPr txBox="1"/>
          <p:nvPr/>
        </p:nvSpPr>
        <p:spPr>
          <a:xfrm>
            <a:off x="1905000" y="1828800"/>
            <a:ext cx="6400800" cy="4401205"/>
          </a:xfrm>
          <a:prstGeom prst="rect">
            <a:avLst/>
          </a:prstGeom>
          <a:noFill/>
        </p:spPr>
        <p:txBody>
          <a:bodyPr wrap="square" rtlCol="0">
            <a:spAutoFit/>
          </a:bodyPr>
          <a:lstStyle/>
          <a:p>
            <a:pPr marL="342900" indent="-342900">
              <a:lnSpc>
                <a:spcPct val="200000"/>
              </a:lnSpc>
              <a:buAutoNum type="alphaLcParenBoth"/>
            </a:pPr>
            <a:r>
              <a:rPr lang="en-US" sz="2800" i="1" dirty="0"/>
              <a:t>Descriptive vs. Analytical</a:t>
            </a:r>
          </a:p>
          <a:p>
            <a:pPr marL="342900" indent="-342900">
              <a:lnSpc>
                <a:spcPct val="200000"/>
              </a:lnSpc>
              <a:buAutoNum type="alphaLcParenBoth"/>
            </a:pPr>
            <a:r>
              <a:rPr lang="en-US" sz="2800" i="1" dirty="0"/>
              <a:t>Applied vs. Fundamental</a:t>
            </a:r>
          </a:p>
          <a:p>
            <a:pPr marL="342900" indent="-342900">
              <a:lnSpc>
                <a:spcPct val="200000"/>
              </a:lnSpc>
              <a:buAutoNum type="alphaLcParenBoth"/>
            </a:pPr>
            <a:r>
              <a:rPr lang="en-US" sz="2800" i="1" dirty="0"/>
              <a:t>Quantitative vs. Qualitative</a:t>
            </a:r>
          </a:p>
          <a:p>
            <a:pPr marL="342900" indent="-342900">
              <a:lnSpc>
                <a:spcPct val="200000"/>
              </a:lnSpc>
              <a:buAutoNum type="alphaLcParenBoth"/>
            </a:pPr>
            <a:r>
              <a:rPr lang="en-US" sz="2800" i="1" dirty="0"/>
              <a:t>Conceptual vs. Empirical</a:t>
            </a:r>
          </a:p>
          <a:p>
            <a:pPr marL="342900" indent="-342900">
              <a:lnSpc>
                <a:spcPct val="200000"/>
              </a:lnSpc>
              <a:buAutoNum type="alphaLcParenBoth"/>
            </a:pPr>
            <a:r>
              <a:rPr lang="en-US" sz="2800" i="1" dirty="0"/>
              <a:t>Some Other Types of Research</a:t>
            </a:r>
            <a:endParaRPr lang="en-US" sz="2800" dirty="0"/>
          </a:p>
        </p:txBody>
      </p:sp>
    </p:spTree>
    <p:extLst>
      <p:ext uri="{BB962C8B-B14F-4D97-AF65-F5344CB8AC3E}">
        <p14:creationId xmlns:p14="http://schemas.microsoft.com/office/powerpoint/2010/main" val="3983305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2345" y="430838"/>
            <a:ext cx="8415509" cy="707886"/>
          </a:xfrm>
          <a:prstGeom prst="rect">
            <a:avLst/>
          </a:prstGeom>
        </p:spPr>
        <p:txBody>
          <a:bodyPr wrap="none">
            <a:spAutoFit/>
          </a:bodyPr>
          <a:lstStyle/>
          <a:p>
            <a:r>
              <a:rPr lang="en-US" sz="4000" dirty="0"/>
              <a:t>Research Methods versus Methodology</a:t>
            </a:r>
          </a:p>
        </p:txBody>
      </p:sp>
      <p:sp>
        <p:nvSpPr>
          <p:cNvPr id="3" name="Rectangle 2"/>
          <p:cNvSpPr/>
          <p:nvPr/>
        </p:nvSpPr>
        <p:spPr>
          <a:xfrm>
            <a:off x="76200" y="1828800"/>
            <a:ext cx="9067800" cy="1318181"/>
          </a:xfrm>
          <a:prstGeom prst="rect">
            <a:avLst/>
          </a:prstGeom>
        </p:spPr>
        <p:txBody>
          <a:bodyPr wrap="square">
            <a:spAutoFit/>
          </a:bodyPr>
          <a:lstStyle/>
          <a:p>
            <a:pPr algn="just">
              <a:lnSpc>
                <a:spcPct val="150000"/>
              </a:lnSpc>
            </a:pPr>
            <a:r>
              <a:rPr lang="en-US" sz="2800" i="1" dirty="0"/>
              <a:t>Research methods or techniques refer to the methods the researchers use in performing research operations</a:t>
            </a:r>
            <a:endParaRPr lang="en-US" sz="2800" dirty="0"/>
          </a:p>
        </p:txBody>
      </p:sp>
      <p:sp>
        <p:nvSpPr>
          <p:cNvPr id="4" name="Rectangle 3"/>
          <p:cNvSpPr/>
          <p:nvPr/>
        </p:nvSpPr>
        <p:spPr>
          <a:xfrm>
            <a:off x="76200" y="4191000"/>
            <a:ext cx="8991600" cy="1964512"/>
          </a:xfrm>
          <a:prstGeom prst="rect">
            <a:avLst/>
          </a:prstGeom>
        </p:spPr>
        <p:txBody>
          <a:bodyPr wrap="square">
            <a:spAutoFit/>
          </a:bodyPr>
          <a:lstStyle/>
          <a:p>
            <a:pPr algn="just">
              <a:lnSpc>
                <a:spcPct val="150000"/>
              </a:lnSpc>
            </a:pPr>
            <a:r>
              <a:rPr lang="en-US" sz="2800" i="1" dirty="0"/>
              <a:t>Research methodology </a:t>
            </a:r>
            <a:r>
              <a:rPr lang="en-US" sz="2800" dirty="0"/>
              <a:t>is a way to systematically solve the research problem. It may be understood as a science of studying how research is done scientifically.</a:t>
            </a:r>
          </a:p>
        </p:txBody>
      </p:sp>
    </p:spTree>
    <p:extLst>
      <p:ext uri="{BB962C8B-B14F-4D97-AF65-F5344CB8AC3E}">
        <p14:creationId xmlns:p14="http://schemas.microsoft.com/office/powerpoint/2010/main" val="3247866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676400"/>
            <a:ext cx="8991600" cy="6004080"/>
          </a:xfrm>
          <a:prstGeom prst="rect">
            <a:avLst/>
          </a:prstGeom>
        </p:spPr>
        <p:txBody>
          <a:bodyPr wrap="square">
            <a:spAutoFit/>
          </a:bodyPr>
          <a:lstStyle/>
          <a:p>
            <a:pPr>
              <a:lnSpc>
                <a:spcPct val="200000"/>
              </a:lnSpc>
            </a:pPr>
            <a:r>
              <a:rPr lang="en-US" sz="2800" dirty="0"/>
              <a:t>Researchers not only need to know how to develop certain indices or tests, how to calculate the mean, the mode, the median or the standard deviation or chi-square, how to apply particular research techniques, but they also need to know which of these methods or techniques, are relevant and which are not, and what would they mean and indicate and why</a:t>
            </a:r>
          </a:p>
        </p:txBody>
      </p:sp>
    </p:spTree>
    <p:extLst>
      <p:ext uri="{BB962C8B-B14F-4D97-AF65-F5344CB8AC3E}">
        <p14:creationId xmlns:p14="http://schemas.microsoft.com/office/powerpoint/2010/main" val="2864039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7263" t="14275" r="10842" b="22379"/>
          <a:stretch/>
        </p:blipFill>
        <p:spPr bwMode="auto">
          <a:xfrm>
            <a:off x="204157" y="914400"/>
            <a:ext cx="9016043" cy="5337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4998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632" y="838200"/>
            <a:ext cx="8991600" cy="4549835"/>
          </a:xfrm>
          <a:prstGeom prst="rect">
            <a:avLst/>
          </a:prstGeom>
        </p:spPr>
        <p:txBody>
          <a:bodyPr wrap="square">
            <a:spAutoFit/>
          </a:bodyPr>
          <a:lstStyle/>
          <a:p>
            <a:pPr algn="just">
              <a:lnSpc>
                <a:spcPct val="150000"/>
              </a:lnSpc>
            </a:pPr>
            <a:r>
              <a:rPr lang="en-US" sz="2800" dirty="0"/>
              <a:t>A good design is often characterized by adjectives like flexible, appropriate, efficient, economical and so on. Generally, the design which minimizes bias and maximizes the reliability of the data collected and analyzed is considered a good design. The design which gives the smallest experimental error is supposed to be the best design in many investigations. </a:t>
            </a:r>
          </a:p>
        </p:txBody>
      </p:sp>
    </p:spTree>
    <p:extLst>
      <p:ext uri="{BB962C8B-B14F-4D97-AF65-F5344CB8AC3E}">
        <p14:creationId xmlns:p14="http://schemas.microsoft.com/office/powerpoint/2010/main" val="348220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066800"/>
            <a:ext cx="9144000" cy="5173455"/>
          </a:xfrm>
          <a:prstGeom prst="rect">
            <a:avLst/>
          </a:prstGeom>
        </p:spPr>
        <p:txBody>
          <a:bodyPr wrap="square">
            <a:spAutoFit/>
          </a:bodyPr>
          <a:lstStyle/>
          <a:p>
            <a:pPr>
              <a:lnSpc>
                <a:spcPct val="150000"/>
              </a:lnSpc>
            </a:pPr>
            <a:r>
              <a:rPr lang="en-US" sz="2400" dirty="0">
                <a:solidFill>
                  <a:prstClr val="black"/>
                </a:solidFill>
              </a:rPr>
              <a:t>Similarly, a design which yields maximal information and provides an opportunity for considering many different aspects of a problem is considered most appropriate and efficient design in respect of many research problems. Thus, </a:t>
            </a:r>
            <a:r>
              <a:rPr lang="en-US" sz="2400" dirty="0">
                <a:solidFill>
                  <a:srgbClr val="FF0000"/>
                </a:solidFill>
              </a:rPr>
              <a:t>the question of good design is related to the purpose or objective of the research problem and also with the nature of the problem to be studied</a:t>
            </a:r>
            <a:r>
              <a:rPr lang="en-US" sz="2400" dirty="0">
                <a:solidFill>
                  <a:prstClr val="black"/>
                </a:solidFill>
              </a:rPr>
              <a:t>. A design may be quite suitable in one case, but may be found wanting in one respect or the other in the context of some other research problem. One single design cannot serve the purpose of all types of research problems.</a:t>
            </a:r>
            <a:endParaRPr lang="en-US" dirty="0"/>
          </a:p>
        </p:txBody>
      </p:sp>
    </p:spTree>
    <p:extLst>
      <p:ext uri="{BB962C8B-B14F-4D97-AF65-F5344CB8AC3E}">
        <p14:creationId xmlns:p14="http://schemas.microsoft.com/office/powerpoint/2010/main" val="1269879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7992" y="1295400"/>
            <a:ext cx="8141208" cy="5142305"/>
          </a:xfrm>
          <a:prstGeom prst="rect">
            <a:avLst/>
          </a:prstGeom>
        </p:spPr>
        <p:txBody>
          <a:bodyPr wrap="square">
            <a:spAutoFit/>
          </a:bodyPr>
          <a:lstStyle/>
          <a:p>
            <a:pPr>
              <a:lnSpc>
                <a:spcPct val="200000"/>
              </a:lnSpc>
            </a:pPr>
            <a:r>
              <a:rPr lang="en-US" sz="2800" dirty="0"/>
              <a:t>A research design appropriate for a particular research problem, usually involves the consideration of the following factors:</a:t>
            </a:r>
          </a:p>
          <a:p>
            <a:pPr>
              <a:lnSpc>
                <a:spcPct val="200000"/>
              </a:lnSpc>
            </a:pPr>
            <a:r>
              <a:rPr lang="en-US" sz="2800" dirty="0"/>
              <a:t>(i) the means of obtaining information;</a:t>
            </a:r>
          </a:p>
          <a:p>
            <a:pPr>
              <a:lnSpc>
                <a:spcPct val="200000"/>
              </a:lnSpc>
            </a:pPr>
            <a:r>
              <a:rPr lang="en-US" sz="2800" dirty="0"/>
              <a:t>(ii) the availability and skills of the researcher and his staff, if any;</a:t>
            </a:r>
          </a:p>
        </p:txBody>
      </p:sp>
    </p:spTree>
    <p:extLst>
      <p:ext uri="{BB962C8B-B14F-4D97-AF65-F5344CB8AC3E}">
        <p14:creationId xmlns:p14="http://schemas.microsoft.com/office/powerpoint/2010/main" val="905736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21307B-5A83-641B-6111-F2B6D4AB31EA}"/>
              </a:ext>
            </a:extLst>
          </p:cNvPr>
          <p:cNvSpPr txBox="1"/>
          <p:nvPr/>
        </p:nvSpPr>
        <p:spPr>
          <a:xfrm>
            <a:off x="10236" y="1524000"/>
            <a:ext cx="9133764" cy="2556982"/>
          </a:xfrm>
          <a:prstGeom prst="rect">
            <a:avLst/>
          </a:prstGeom>
          <a:noFill/>
        </p:spPr>
        <p:txBody>
          <a:bodyPr wrap="square">
            <a:spAutoFit/>
          </a:bodyPr>
          <a:lstStyle/>
          <a:p>
            <a:pPr marL="0" marR="0" lvl="0" indent="0" algn="just" defTabSz="914400" rtl="0" eaLnBrk="1" fontAlgn="auto" latinLnBrk="0" hangingPunct="1">
              <a:lnSpc>
                <a:spcPct val="2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(iii) the objective of the problem to be studied;</a:t>
            </a:r>
          </a:p>
          <a:p>
            <a:pPr marL="0" marR="0" lvl="0" indent="0" algn="just" defTabSz="914400" rtl="0" eaLnBrk="1" fontAlgn="auto" latinLnBrk="0" hangingPunct="1">
              <a:lnSpc>
                <a:spcPct val="2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(iv) the nature of the problem to be studied; and</a:t>
            </a:r>
          </a:p>
          <a:p>
            <a:pPr marL="0" marR="0" lvl="0" indent="0" algn="just" defTabSz="914400" rtl="0" eaLnBrk="1" fontAlgn="auto" latinLnBrk="0" hangingPunct="1">
              <a:lnSpc>
                <a:spcPct val="2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(v) the availability of time and money for the research work.</a:t>
            </a:r>
          </a:p>
        </p:txBody>
      </p:sp>
    </p:spTree>
    <p:extLst>
      <p:ext uri="{BB962C8B-B14F-4D97-AF65-F5344CB8AC3E}">
        <p14:creationId xmlns:p14="http://schemas.microsoft.com/office/powerpoint/2010/main" val="34871815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430</Words>
  <Application>Microsoft Office PowerPoint</Application>
  <PresentationFormat>On-screen Show (4:3)</PresentationFormat>
  <Paragraphs>25</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JAWAD</cp:lastModifiedBy>
  <cp:revision>11</cp:revision>
  <dcterms:created xsi:type="dcterms:W3CDTF">2025-03-23T01:37:06Z</dcterms:created>
  <dcterms:modified xsi:type="dcterms:W3CDTF">2026-02-09T00:32:16Z</dcterms:modified>
</cp:coreProperties>
</file>